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78" r:id="rId4"/>
    <p:sldId id="290" r:id="rId5"/>
    <p:sldId id="257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3" r:id="rId18"/>
    <p:sldId id="295" r:id="rId19"/>
    <p:sldId id="294" r:id="rId20"/>
    <p:sldId id="297" r:id="rId21"/>
    <p:sldId id="296" r:id="rId22"/>
    <p:sldId id="298" r:id="rId23"/>
    <p:sldId id="299" r:id="rId24"/>
    <p:sldId id="301" r:id="rId25"/>
    <p:sldId id="302" r:id="rId26"/>
    <p:sldId id="300" r:id="rId27"/>
    <p:sldId id="304" r:id="rId28"/>
    <p:sldId id="303" r:id="rId29"/>
    <p:sldId id="305" r:id="rId30"/>
    <p:sldId id="307" r:id="rId31"/>
    <p:sldId id="306" r:id="rId32"/>
    <p:sldId id="308" r:id="rId33"/>
    <p:sldId id="309" r:id="rId34"/>
    <p:sldId id="311" r:id="rId35"/>
    <p:sldId id="312" r:id="rId36"/>
    <p:sldId id="31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0" r:id="rId46"/>
    <p:sldId id="322" r:id="rId47"/>
    <p:sldId id="326" r:id="rId48"/>
    <p:sldId id="323" r:id="rId49"/>
    <p:sldId id="324" r:id="rId50"/>
    <p:sldId id="325" r:id="rId51"/>
    <p:sldId id="327" r:id="rId52"/>
    <p:sldId id="328" r:id="rId53"/>
    <p:sldId id="329" r:id="rId54"/>
    <p:sldId id="330" r:id="rId55"/>
    <p:sldId id="331" r:id="rId56"/>
    <p:sldId id="332" r:id="rId57"/>
    <p:sldId id="338" r:id="rId58"/>
    <p:sldId id="337" r:id="rId59"/>
    <p:sldId id="339" r:id="rId60"/>
    <p:sldId id="370" r:id="rId61"/>
    <p:sldId id="3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9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11/21/22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dictionary/transmiss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wikipedia.org/" TargetMode="External"/><Relationship Id="rId4" Type="http://schemas.openxmlformats.org/officeDocument/2006/relationships/hyperlink" Target="https://www.britannic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-242596" y="5119826"/>
            <a:ext cx="9591870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ea typeface="Arial"/>
                <a:cs typeface="Arial"/>
                <a:sym typeface="Arial"/>
              </a:rPr>
              <a:t>Foundations of Plant Pathology</a:t>
            </a:r>
            <a:endParaRPr lang="en-US" sz="4800" dirty="0"/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98073"/>
            <a:chOff x="6921204" y="115652"/>
            <a:chExt cx="5798038" cy="16859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21204" y="335712"/>
              <a:ext cx="5798038" cy="1465915"/>
              <a:chOff x="6653522" y="511753"/>
              <a:chExt cx="5798038" cy="146591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53522" y="1458287"/>
                <a:ext cx="5798038" cy="51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n w="19050">
                      <a:noFill/>
                    </a:ln>
                    <a:latin typeface="+mj-lt"/>
                  </a:rPr>
                  <a:t>Plant Disease &amp; Biodiversity</a:t>
                </a:r>
                <a:endParaRPr lang="id-ID" sz="36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484893" y="511753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502052" y="914213"/>
              <a:ext cx="46677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221;p9">
            <a:extLst>
              <a:ext uri="{FF2B5EF4-FFF2-40B4-BE49-F238E27FC236}">
                <a16:creationId xmlns:a16="http://schemas.microsoft.com/office/drawing/2014/main" id="{21F6B510-4F4E-6340-BB6C-C307F68979E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324" y="671802"/>
            <a:ext cx="6635362" cy="57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9">
            <a:extLst>
              <a:ext uri="{FF2B5EF4-FFF2-40B4-BE49-F238E27FC236}">
                <a16:creationId xmlns:a16="http://schemas.microsoft.com/office/drawing/2014/main" id="{F2A88AE8-190E-094B-82A4-7D8CD614C5E9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7661" y="2407299"/>
            <a:ext cx="4017653" cy="350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5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Reduce food loss while improving its quality 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758243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 enough food while protecting the environment and reducing land loss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Re-emergence of pathogens and pests due to climate change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Challenges of Plant Pathology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98073"/>
            <a:chOff x="6921204" y="115652"/>
            <a:chExt cx="5798038" cy="16859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51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 w="19050">
                    <a:noFill/>
                  </a:ln>
                  <a:latin typeface="+mj-lt"/>
                </a:rPr>
                <a:t>Disease Triangle</a:t>
              </a:r>
              <a:endParaRPr lang="id-ID" sz="3600" b="1" dirty="0">
                <a:ln w="19050">
                  <a:noFill/>
                </a:ln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E140-7B46-894B-A55E-F69ED9E1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87" y="1026367"/>
            <a:ext cx="6494106" cy="552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916343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latin typeface="+mj-lt"/>
              </a:rPr>
              <a:t>Shows the interactions between the environment, the host, and a pathogen </a:t>
            </a:r>
          </a:p>
          <a:p>
            <a:pPr lvl="0">
              <a:lnSpc>
                <a:spcPct val="140000"/>
              </a:lnSpc>
            </a:pPr>
            <a:endParaRPr lang="en-US" sz="2400" b="0" i="0" u="none" strike="noStrike" cap="none" dirty="0"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40000"/>
              </a:lnSpc>
            </a:pP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Published by Stevens in 1960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59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Disease occurs over time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907533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diseases are transmitted by vectors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Human activity can lead to disease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Limitations</a:t>
            </a:r>
            <a:endParaRPr lang="id-ID" sz="3600" b="1" dirty="0">
              <a:ln w="19050">
                <a:noFill/>
              </a:ln>
              <a:latin typeface="+mj-lt"/>
            </a:endParaRPr>
          </a:p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 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81B9C-C8C8-8F40-B14A-87259253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12" y="1474237"/>
            <a:ext cx="5576335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202459"/>
            <a:chOff x="6921204" y="115652"/>
            <a:chExt cx="5798038" cy="17698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60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K</a:t>
              </a:r>
              <a:r>
                <a:rPr lang="en-US" sz="3600" b="1" i="0" u="none" strike="noStrike" cap="none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och’s </a:t>
              </a:r>
              <a:r>
                <a:rPr lang="en-US" sz="36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P</a:t>
              </a:r>
              <a:r>
                <a:rPr lang="en-US" sz="3600" b="1" i="0" u="none" strike="noStrike" cap="none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ostulates</a:t>
              </a:r>
              <a:endParaRPr lang="en-US" sz="3600" b="1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7297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latin typeface="+mj-lt"/>
              </a:rPr>
              <a:t>Set of criteria designed to determine a causative relationship between a microbe and a disease</a:t>
            </a:r>
          </a:p>
          <a:p>
            <a:pPr lvl="0">
              <a:lnSpc>
                <a:spcPct val="140000"/>
              </a:lnSpc>
            </a:pPr>
            <a:endParaRPr lang="en-US" sz="2400" b="0" i="0" u="none" strike="noStrike" cap="none" dirty="0"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40000"/>
              </a:lnSpc>
            </a:pP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Published by </a:t>
            </a:r>
            <a:r>
              <a:rPr lang="en-US" sz="2400" dirty="0">
                <a:latin typeface="+mj-lt"/>
              </a:rPr>
              <a:t>Robert Koch</a:t>
            </a: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 in 1890</a:t>
            </a:r>
            <a:endParaRPr sz="2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27105-862F-974E-9168-0E60023FF0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022" y="1380228"/>
            <a:ext cx="6869181" cy="51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341730" y="2490042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Not all microbes can be grown in pure culture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341730" y="3527971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diseases are caused by more than </a:t>
            </a:r>
          </a:p>
          <a:p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one microorganism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403934" y="4634913"/>
            <a:ext cx="615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Not all diseases are symptomatic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Exceptions</a:t>
            </a:r>
            <a:r>
              <a:rPr lang="en-US" sz="3600" b="1" dirty="0">
                <a:ln w="19050">
                  <a:noFill/>
                </a:ln>
                <a:latin typeface="+mj-lt"/>
              </a:rPr>
              <a:t> 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B33F-FD78-F945-A6CC-4C472ED3A0C2}"/>
              </a:ext>
            </a:extLst>
          </p:cNvPr>
          <p:cNvSpPr txBox="1"/>
          <p:nvPr/>
        </p:nvSpPr>
        <p:spPr>
          <a:xfrm>
            <a:off x="6403934" y="5408415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4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Infection with the same microorganism </a:t>
            </a:r>
          </a:p>
          <a:p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 lead to different diseases</a:t>
            </a:r>
            <a:endParaRPr lang="en-US" sz="24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18B7A-CCA2-5743-B689-A50DAD2E96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1328468"/>
            <a:ext cx="5960213" cy="54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Signs and Symptoms of Plant Diseases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2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disease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any malfunctioning of host cells and tissues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plant disease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 any abnormal condition that alters the appearance or function of a plant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or visible responses of the plant to an agent of disease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5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cause impairment or death of the plant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05264"/>
            <a:chOff x="7015396" y="359765"/>
            <a:chExt cx="5176604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66722"/>
              <a:chOff x="6786260" y="774348"/>
              <a:chExt cx="4572000" cy="1766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Disease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Two men, one with scissors and basket, selecting leaf from basil plant">
            <a:extLst>
              <a:ext uri="{FF2B5EF4-FFF2-40B4-BE49-F238E27FC236}">
                <a16:creationId xmlns:a16="http://schemas.microsoft.com/office/drawing/2014/main" id="{582ECBB8-3694-E646-B2A4-3DA5752E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33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 Functions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Google Shape;458;p29">
            <a:extLst>
              <a:ext uri="{FF2B5EF4-FFF2-40B4-BE49-F238E27FC236}">
                <a16:creationId xmlns:a16="http://schemas.microsoft.com/office/drawing/2014/main" id="{2ACBDBE1-C69D-CB43-86E3-E4E2ADA627D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61" y="1107559"/>
            <a:ext cx="6767139" cy="537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540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45CC58-93E3-7246-9C41-800CCA76820E}"/>
              </a:ext>
            </a:extLst>
          </p:cNvPr>
          <p:cNvGrpSpPr/>
          <p:nvPr/>
        </p:nvGrpSpPr>
        <p:grpSpPr>
          <a:xfrm>
            <a:off x="6187138" y="2019639"/>
            <a:ext cx="6210135" cy="3699057"/>
            <a:chOff x="522948" y="2168928"/>
            <a:chExt cx="6210135" cy="36990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9841D-6665-4364-9FFE-9A4E5B514771}"/>
                </a:ext>
              </a:extLst>
            </p:cNvPr>
            <p:cNvGrpSpPr/>
            <p:nvPr/>
          </p:nvGrpSpPr>
          <p:grpSpPr>
            <a:xfrm>
              <a:off x="550429" y="2168928"/>
              <a:ext cx="5895341" cy="1200329"/>
              <a:chOff x="1725758" y="2827676"/>
              <a:chExt cx="4876010" cy="12003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B2560-2E9B-4EF1-89B7-E17849049FA8}"/>
                  </a:ext>
                </a:extLst>
              </p:cNvPr>
              <p:cNvSpPr txBox="1"/>
              <p:nvPr/>
            </p:nvSpPr>
            <p:spPr>
              <a:xfrm>
                <a:off x="1725758" y="2827676"/>
                <a:ext cx="48760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n w="19050">
                      <a:noFill/>
                    </a:ln>
                    <a:latin typeface="+mj-lt"/>
                  </a:rPr>
                  <a:t>Session 1</a:t>
                </a:r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. </a:t>
                </a:r>
                <a:r>
                  <a:rPr lang="en-US" sz="24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Introduction to Plant Pathology </a:t>
                </a:r>
              </a:p>
              <a:p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05F46-DE3C-4C52-A273-DC529D95C1BB}"/>
                  </a:ext>
                </a:extLst>
              </p:cNvPr>
              <p:cNvSpPr txBox="1"/>
              <p:nvPr/>
            </p:nvSpPr>
            <p:spPr>
              <a:xfrm>
                <a:off x="2799045" y="3274480"/>
                <a:ext cx="1797080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16"/>
                  </a:lnSpc>
                </a:pPr>
                <a:r>
                  <a:rPr lang="en-US" dirty="0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Time: 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</a:rPr>
                  <a:t>40 minutes</a:t>
                </a:r>
                <a:r>
                  <a:rPr lang="id-ID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12E03-385B-9A48-B6A6-DBB9C6636449}"/>
                </a:ext>
              </a:extLst>
            </p:cNvPr>
            <p:cNvSpPr txBox="1"/>
            <p:nvPr/>
          </p:nvSpPr>
          <p:spPr>
            <a:xfrm>
              <a:off x="522948" y="3610481"/>
              <a:ext cx="6207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Session 2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>
                  <a:latin typeface="+mj-lt"/>
                  <a:ea typeface="Arial"/>
                  <a:cs typeface="Arial"/>
                  <a:sym typeface="Arial"/>
                </a:rPr>
                <a:t>Signs and Symptoms of Plant Disease</a:t>
              </a:r>
              <a:endParaRPr lang="en-US" sz="2400" b="1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endParaRPr>
            </a:p>
            <a:p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E6F396-C663-2443-8ABB-93AEB5BB1781}"/>
                </a:ext>
              </a:extLst>
            </p:cNvPr>
            <p:cNvSpPr txBox="1"/>
            <p:nvPr/>
          </p:nvSpPr>
          <p:spPr>
            <a:xfrm>
              <a:off x="1850585" y="4102257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Time: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hour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86E87-CD3A-D540-98BE-F4F8F2DA0C21}"/>
                </a:ext>
              </a:extLst>
            </p:cNvPr>
            <p:cNvSpPr txBox="1"/>
            <p:nvPr/>
          </p:nvSpPr>
          <p:spPr>
            <a:xfrm>
              <a:off x="525447" y="4977085"/>
              <a:ext cx="6207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Session 3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>
                  <a:latin typeface="+mj-lt"/>
                  <a:ea typeface="Arial"/>
                  <a:cs typeface="Arial"/>
                  <a:sym typeface="Arial"/>
                </a:rPr>
                <a:t>Factors Causing Disease in Plants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FF09-A3E4-3341-B613-D72DDA99EF1F}"/>
                </a:ext>
              </a:extLst>
            </p:cNvPr>
            <p:cNvSpPr txBox="1"/>
            <p:nvPr/>
          </p:nvSpPr>
          <p:spPr>
            <a:xfrm>
              <a:off x="1853083" y="5423889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Time: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hour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</p:grpSp>
      <p:pic>
        <p:nvPicPr>
          <p:cNvPr id="50" name="Picture 49" descr="Aerial view of a tractor driving on a field with green and pink plants">
            <a:extLst>
              <a:ext uri="{FF2B5EF4-FFF2-40B4-BE49-F238E27FC236}">
                <a16:creationId xmlns:a16="http://schemas.microsoft.com/office/drawing/2014/main" id="{DD17E74E-EC58-9A4D-9FCD-661D787AC9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7849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sz="2000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sign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the physical evidence of the pathogen in the plant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 =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Fungal spores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Bacterial ooze</a:t>
            </a:r>
            <a:endParaRPr lang="en-US" sz="2000" dirty="0">
              <a:latin typeface="+mj-lt"/>
            </a:endParaRPr>
          </a:p>
          <a:p>
            <a:pPr marL="1180253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Bacterial streaming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Signs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oogle Shape;500;p36">
            <a:extLst>
              <a:ext uri="{FF2B5EF4-FFF2-40B4-BE49-F238E27FC236}">
                <a16:creationId xmlns:a16="http://schemas.microsoft.com/office/drawing/2014/main" id="{E16A0C3B-9493-9946-93B6-A38BC101A73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9" y="3743862"/>
            <a:ext cx="2861710" cy="293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2;p36">
            <a:extLst>
              <a:ext uri="{FF2B5EF4-FFF2-40B4-BE49-F238E27FC236}">
                <a16:creationId xmlns:a16="http://schemas.microsoft.com/office/drawing/2014/main" id="{8323ED3B-F0E7-4040-83D5-DA735692597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1" y="739355"/>
            <a:ext cx="2882900" cy="2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4;p36">
            <a:extLst>
              <a:ext uri="{FF2B5EF4-FFF2-40B4-BE49-F238E27FC236}">
                <a16:creationId xmlns:a16="http://schemas.microsoft.com/office/drawing/2014/main" id="{9E3ECBDC-BE64-F443-89FC-54978D3F79AA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3165897" y="785003"/>
            <a:ext cx="2932982" cy="28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06;p36">
            <a:extLst>
              <a:ext uri="{FF2B5EF4-FFF2-40B4-BE49-F238E27FC236}">
                <a16:creationId xmlns:a16="http://schemas.microsoft.com/office/drawing/2014/main" id="{2847C85B-C2BA-E141-8F84-214B5FEE9296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82" y="3750979"/>
            <a:ext cx="2812157" cy="2908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44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sz="2000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symptom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 visible change in the plant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be c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hanges in color, shape, or functions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 =</a:t>
            </a:r>
            <a:endParaRPr lang="en-US" sz="2000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Leaf wilting</a:t>
            </a:r>
            <a:endParaRPr lang="en-US" sz="2000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Chlorosis</a:t>
            </a:r>
            <a:endParaRPr lang="en-US" sz="2000" dirty="0">
              <a:latin typeface="+mj-lt"/>
            </a:endParaRPr>
          </a:p>
          <a:p>
            <a:pPr marL="1205653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Crown galls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39770"/>
            <a:chOff x="7015396" y="359765"/>
            <a:chExt cx="5176604" cy="20397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01228"/>
              <a:chOff x="6786260" y="774348"/>
              <a:chExt cx="4572000" cy="180122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Symptoms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482;p32">
            <a:extLst>
              <a:ext uri="{FF2B5EF4-FFF2-40B4-BE49-F238E27FC236}">
                <a16:creationId xmlns:a16="http://schemas.microsoft.com/office/drawing/2014/main" id="{FDC6A59A-D9C4-EB43-81EA-A50BED0F8AF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27" y="759125"/>
            <a:ext cx="2863970" cy="291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3;p32">
            <a:extLst>
              <a:ext uri="{FF2B5EF4-FFF2-40B4-BE49-F238E27FC236}">
                <a16:creationId xmlns:a16="http://schemas.microsoft.com/office/drawing/2014/main" id="{71DA7C6F-1230-3143-91C3-29E7377FECCB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7" y="750497"/>
            <a:ext cx="2879102" cy="29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84;p32">
            <a:extLst>
              <a:ext uri="{FF2B5EF4-FFF2-40B4-BE49-F238E27FC236}">
                <a16:creationId xmlns:a16="http://schemas.microsoft.com/office/drawing/2014/main" id="{DF697F06-7693-574F-862A-450E1646A5C0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94" y="3733426"/>
            <a:ext cx="2908516" cy="29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5;p32">
            <a:extLst>
              <a:ext uri="{FF2B5EF4-FFF2-40B4-BE49-F238E27FC236}">
                <a16:creationId xmlns:a16="http://schemas.microsoft.com/office/drawing/2014/main" id="{1C7EDC9D-AAD9-5E4C-85D1-3A32D39D703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774" y="3751829"/>
            <a:ext cx="2898475" cy="285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87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5374888" y="0"/>
            <a:ext cx="6817112" cy="1383351"/>
            <a:chOff x="7330189" y="419727"/>
            <a:chExt cx="5726245" cy="855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8493582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210750" cy="7723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274829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4937" y="1613141"/>
            <a:ext cx="10684892" cy="71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Importance of Signs and Symptoms in Disease Diagnosis </a:t>
            </a:r>
            <a:endParaRPr lang="en-US" sz="3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346BE-90A3-1B42-ACA9-58B812227D45}"/>
              </a:ext>
            </a:extLst>
          </p:cNvPr>
          <p:cNvSpPr txBox="1"/>
          <p:nvPr/>
        </p:nvSpPr>
        <p:spPr>
          <a:xfrm>
            <a:off x="392885" y="2774736"/>
            <a:ext cx="1202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Identifying symptoms and signs of plant disease are one of the 1st steps in disease diagnosis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61697-E431-9940-9B2D-CD35CB95D6B2}"/>
              </a:ext>
            </a:extLst>
          </p:cNvPr>
          <p:cNvSpPr txBox="1"/>
          <p:nvPr/>
        </p:nvSpPr>
        <p:spPr>
          <a:xfrm>
            <a:off x="382163" y="3605767"/>
            <a:ext cx="9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Allows plant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pathologists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 narrow the possibilities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E746-C62C-1543-A97D-2E27D208F5A1}"/>
              </a:ext>
            </a:extLst>
          </p:cNvPr>
          <p:cNvSpPr txBox="1"/>
          <p:nvPr/>
        </p:nvSpPr>
        <p:spPr>
          <a:xfrm>
            <a:off x="413264" y="4363622"/>
            <a:ext cx="119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 use of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symptoms and signs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alone is an inadequate method for disease diagnosis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E5EE5-98AA-1341-B36A-9A1B1C45F66B}"/>
              </a:ext>
            </a:extLst>
          </p:cNvPr>
          <p:cNvSpPr txBox="1"/>
          <p:nvPr/>
        </p:nvSpPr>
        <p:spPr>
          <a:xfrm>
            <a:off x="420521" y="5038537"/>
            <a:ext cx="119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4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Signs are usually more helpful when determining the causal agent</a:t>
            </a:r>
            <a:endParaRPr lang="en-US" sz="5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A3657-2CC7-BF48-A650-2BF691AE35E7}"/>
              </a:ext>
            </a:extLst>
          </p:cNvPr>
          <p:cNvSpPr txBox="1"/>
          <p:nvPr/>
        </p:nvSpPr>
        <p:spPr>
          <a:xfrm>
            <a:off x="456806" y="5756994"/>
            <a:ext cx="1190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5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combination of field survey, laboratory testing, and farmer's perspective is essential for diagnosis</a:t>
            </a:r>
            <a:endParaRPr lang="en-US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13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4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Factors Causing Disease in Plants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3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06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24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546;p41">
            <a:extLst>
              <a:ext uri="{FF2B5EF4-FFF2-40B4-BE49-F238E27FC236}">
                <a16:creationId xmlns:a16="http://schemas.microsoft.com/office/drawing/2014/main" id="{346FDC3F-68E3-2F4E-8FB0-A1C0FC870F5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701" y="1657350"/>
            <a:ext cx="4095750" cy="363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98088-F82B-7242-8091-1CC074FA6375}"/>
              </a:ext>
            </a:extLst>
          </p:cNvPr>
          <p:cNvGrpSpPr/>
          <p:nvPr/>
        </p:nvGrpSpPr>
        <p:grpSpPr>
          <a:xfrm>
            <a:off x="198384" y="1504984"/>
            <a:ext cx="6907266" cy="4895816"/>
            <a:chOff x="198384" y="1504984"/>
            <a:chExt cx="6907266" cy="4895816"/>
          </a:xfrm>
        </p:grpSpPr>
        <p:pic>
          <p:nvPicPr>
            <p:cNvPr id="11" name="Google Shape;546;p41">
              <a:extLst>
                <a:ext uri="{FF2B5EF4-FFF2-40B4-BE49-F238E27FC236}">
                  <a16:creationId xmlns:a16="http://schemas.microsoft.com/office/drawing/2014/main" id="{B6BD0CA0-906F-7F44-BA0D-7BC0D4253FDA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384" y="1504984"/>
              <a:ext cx="6844100" cy="48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0F921A-00C6-3844-AB7C-A40E1E86B869}"/>
                </a:ext>
              </a:extLst>
            </p:cNvPr>
            <p:cNvSpPr/>
            <p:nvPr/>
          </p:nvSpPr>
          <p:spPr>
            <a:xfrm>
              <a:off x="6572250" y="1714500"/>
              <a:ext cx="533400" cy="331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55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60240" y="2687848"/>
            <a:ext cx="5246010" cy="331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Non-﻿i</a:t>
            </a: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nfectious diseases are those caused by </a:t>
            </a:r>
            <a:r>
              <a:rPr lang="en-US" sz="2000" dirty="0">
                <a:solidFill>
                  <a:srgbClr val="974806"/>
                </a:solidFill>
                <a:latin typeface="+mj-lt"/>
                <a:cs typeface="Calibri" panose="020F0502020204030204" pitchFamily="34" charset="0"/>
                <a:sym typeface="Arial"/>
              </a:rPr>
              <a:t>abiotic agents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442596" lvl="1">
              <a:lnSpc>
                <a:spcPct val="130000"/>
              </a:lnSpc>
            </a:pPr>
            <a:endParaRPr lang="en-US" sz="2000" dirty="0">
              <a:solidFill>
                <a:srgbClr val="FF0000"/>
              </a:solidFill>
              <a:latin typeface="+mj-lt"/>
              <a:cs typeface="Calibri" panose="020F0502020204030204" pitchFamily="34" charset="0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For example: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nutrients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moisture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oxygen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High temperatures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Chemical toxicity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15150" y="359765"/>
            <a:ext cx="5276850" cy="2095263"/>
            <a:chOff x="6915150" y="359765"/>
            <a:chExt cx="5276850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15150" y="598307"/>
              <a:ext cx="5276850" cy="1856721"/>
              <a:chOff x="6647468" y="774348"/>
              <a:chExt cx="527685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47468" y="1756984"/>
                <a:ext cx="527685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Non-infectious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Young plant in the morning light">
            <a:extLst>
              <a:ext uri="{FF2B5EF4-FFF2-40B4-BE49-F238E27FC236}">
                <a16:creationId xmlns:a16="http://schemas.microsoft.com/office/drawing/2014/main" id="{38273869-1BB7-724A-8A31-F6329E71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3" name="Google Shape;561;p43">
            <a:extLst>
              <a:ext uri="{FF2B5EF4-FFF2-40B4-BE49-F238E27FC236}">
                <a16:creationId xmlns:a16="http://schemas.microsoft.com/office/drawing/2014/main" id="{DFFCE127-7251-5246-94D7-21A941E4D4C4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1" y="2117719"/>
            <a:ext cx="3794760" cy="31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61;p43">
            <a:extLst>
              <a:ext uri="{FF2B5EF4-FFF2-40B4-BE49-F238E27FC236}">
                <a16:creationId xmlns:a16="http://schemas.microsoft.com/office/drawing/2014/main" id="{42DD471F-B3BC-D647-A6F4-2D056200F9E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111" y="1074420"/>
            <a:ext cx="7091389" cy="5509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45715" y="491357"/>
            <a:ext cx="5726245" cy="1034319"/>
            <a:chOff x="7330189" y="419727"/>
            <a:chExt cx="5726245" cy="10343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20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88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Infectious diseases are those caused from the infection of a plant pathogen (</a:t>
            </a: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biotic agent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)</a:t>
            </a:r>
            <a:endParaRPr lang="en-US" sz="2000" dirty="0">
              <a:latin typeface="+mj-lt"/>
            </a:endParaRPr>
          </a:p>
          <a:p>
            <a:pPr marL="442596" lvl="1">
              <a:lnSpc>
                <a:spcPct val="148055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48055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Types of Pathogen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Fungi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Bacteria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Virus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Viroids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Protozoa</a:t>
            </a: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95263"/>
            <a:chOff x="7015396" y="359765"/>
            <a:chExt cx="5176604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56721"/>
              <a:chOff x="6786260" y="774348"/>
              <a:chExt cx="457200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2" y="1756984"/>
                <a:ext cx="42884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43163" y="2174627"/>
            <a:ext cx="5611770" cy="456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974806"/>
                </a:solidFill>
                <a:latin typeface="+mj-lt"/>
              </a:rPr>
              <a:t>P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lant pathogens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are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usually defined as microscopic organisms that cause diseases in plants </a:t>
            </a:r>
            <a:endParaRPr lang="en-US" dirty="0">
              <a:latin typeface="+mj-lt"/>
            </a:endParaRPr>
          </a:p>
          <a:p>
            <a:pPr marL="442596" lvl="1">
              <a:lnSpc>
                <a:spcPct val="148055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974806"/>
                </a:solidFill>
                <a:latin typeface="+mj-lt"/>
              </a:rPr>
              <a:t>Animal pests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are usually defined as organisms (nematodes, whiteflies, etc.) that feed on or damage plants</a:t>
            </a:r>
          </a:p>
          <a:p>
            <a:pPr marL="914400" lvl="0">
              <a:lnSpc>
                <a:spcPct val="148055"/>
              </a:lnSpc>
            </a:pP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Although plant pathologists work on the management and control of both groups of organisms, they mainly focus on the study of plant pathogens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700964" y="198400"/>
            <a:ext cx="5491036" cy="1858196"/>
            <a:chOff x="6700964" y="359765"/>
            <a:chExt cx="5491036" cy="18581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700964" y="598307"/>
              <a:ext cx="5317671" cy="1619654"/>
              <a:chOff x="6433282" y="774348"/>
              <a:chExt cx="5317671" cy="16196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433282" y="1519917"/>
                <a:ext cx="5317671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 pathogens vs. pests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Ladybug on a leaf">
            <a:extLst>
              <a:ext uri="{FF2B5EF4-FFF2-40B4-BE49-F238E27FC236}">
                <a16:creationId xmlns:a16="http://schemas.microsoft.com/office/drawing/2014/main" id="{DEA290F3-1195-C743-B8D5-1FE0E18C3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37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296659" y="2915378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I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ntroduce the field of plant pathology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296659" y="3926194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D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istinguish between signs and symptoms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296659" y="4937012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L</a:t>
            </a:r>
            <a:r>
              <a:rPr lang="en-US" sz="240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earn about agents of disease in plants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870966" y="1825094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Learning Goals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583;p45">
            <a:extLst>
              <a:ext uri="{FF2B5EF4-FFF2-40B4-BE49-F238E27FC236}">
                <a16:creationId xmlns:a16="http://schemas.microsoft.com/office/drawing/2014/main" id="{15EEC4A9-C6FE-7146-A01C-E489F2FB396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00" y="1314450"/>
            <a:ext cx="8075129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77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pathogens are restricted to a single plant species</a:t>
            </a:r>
            <a:endParaRPr lang="en-US" dirty="0">
              <a:latin typeface="+mj-lt"/>
            </a:endParaRPr>
          </a:p>
          <a:p>
            <a:pPr marL="442596" lvl="1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Others have a wide range of host plants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These pathogens can invade, feed, and grow inside the host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5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They can be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spread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and cause disease in healthy plants</a:t>
            </a:r>
            <a:endParaRPr lang="en-US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95263"/>
            <a:chOff x="7015396" y="359765"/>
            <a:chExt cx="5176604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56721"/>
              <a:chOff x="6786260" y="774348"/>
              <a:chExt cx="457200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2" y="1756984"/>
                <a:ext cx="42884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Google Shape;598;p47">
            <a:extLst>
              <a:ext uri="{FF2B5EF4-FFF2-40B4-BE49-F238E27FC236}">
                <a16:creationId xmlns:a16="http://schemas.microsoft.com/office/drawing/2014/main" id="{1393BF8C-81D1-654C-8C75-59295BEDE6E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4766"/>
            <a:ext cx="6244046" cy="55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8;p47">
            <a:extLst>
              <a:ext uri="{FF2B5EF4-FFF2-40B4-BE49-F238E27FC236}">
                <a16:creationId xmlns:a16="http://schemas.microsoft.com/office/drawing/2014/main" id="{2B13C7E2-CF4F-4D40-8C8D-CF7CD0061BAD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444" y="1828800"/>
            <a:ext cx="342247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067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18972" y="2491361"/>
            <a:ext cx="561177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5191" lvl="1" indent="-182245">
              <a:lnSpc>
                <a:spcPct val="130000"/>
              </a:lnSpc>
              <a:buClr>
                <a:schemeClr val="dk1"/>
              </a:buClr>
              <a:buSzPts val="4100"/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74346" lvl="1">
              <a:lnSpc>
                <a:spcPct val="130000"/>
              </a:lnSpc>
              <a:buClr>
                <a:srgbClr val="974806"/>
              </a:buClr>
              <a:buSzPts val="3600"/>
            </a:pPr>
            <a:r>
              <a:rPr lang="en-US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Inoculum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any part of the pathogen that can initiate infection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88950" lvl="1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First step of disease development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74346" lvl="1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Examples: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Fungi: spores, sclerotia, mycelium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Bacteria: whole individual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Virus: whole individual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Nematodes: adult, juveniles, eggs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3640"/>
            <a:chOff x="7015396" y="359765"/>
            <a:chExt cx="5176604" cy="21736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5098"/>
              <a:chOff x="6750864" y="774348"/>
              <a:chExt cx="4859946" cy="19350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Inoculum Production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614;p49">
            <a:extLst>
              <a:ext uri="{FF2B5EF4-FFF2-40B4-BE49-F238E27FC236}">
                <a16:creationId xmlns:a16="http://schemas.microsoft.com/office/drawing/2014/main" id="{B1ED2D3D-DA32-3B4A-8B8D-BC92579AA0F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640" y="1618062"/>
            <a:ext cx="9855200" cy="48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41980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Types of Penetration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45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37916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Types of Penetration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623;p50">
            <a:extLst>
              <a:ext uri="{FF2B5EF4-FFF2-40B4-BE49-F238E27FC236}">
                <a16:creationId xmlns:a16="http://schemas.microsoft.com/office/drawing/2014/main" id="{CC620F63-E3F9-E348-BB06-C67548D6355F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674" y="1533832"/>
            <a:ext cx="9189566" cy="514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9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9292" y="2877441"/>
            <a:ext cx="561177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 movement of the inoculum from one host to another is </a:t>
            </a:r>
            <a:r>
              <a:rPr lang="en-US" sz="2000" dirty="0">
                <a:solidFill>
                  <a:srgbClr val="191919"/>
                </a:solidFill>
                <a:latin typeface="+mj-lt"/>
              </a:rPr>
              <a:t>referred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 as </a:t>
            </a: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dissemination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This step is essential to continue the pathogen's life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Two types: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Active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Passive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2999"/>
            <a:chOff x="7015396" y="359765"/>
            <a:chExt cx="5176604" cy="21729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4457"/>
              <a:chOff x="6750864" y="774348"/>
              <a:chExt cx="4859946" cy="19344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Dissemination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 descr="Fields of wheat">
            <a:extLst>
              <a:ext uri="{FF2B5EF4-FFF2-40B4-BE49-F238E27FC236}">
                <a16:creationId xmlns:a16="http://schemas.microsoft.com/office/drawing/2014/main" id="{55A19B3E-CF7C-5B4A-B333-CDBDBD1E0A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6"/>
          <a:stretch/>
        </p:blipFill>
        <p:spPr>
          <a:xfrm>
            <a:off x="0" y="-118533"/>
            <a:ext cx="6553200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06097" y="2572641"/>
            <a:ext cx="561177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Active dissemination occurs through the own movement of the pathogen or the source they belong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external agents are involved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Nematode movement through soil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Root-to-root contact of plants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	Chemical signaling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Active Dissemination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Passive Dissemination</a:t>
            </a:r>
            <a:endParaRPr lang="en-US" sz="4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Passive dissemination is a movement of the inoculum through external agents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External agents: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Wind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Water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Agricultural practices: transplantation or 	propagation of infected material, infected 	equipment 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Many pathogens can survive without the need of an active metabolic host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Sources of survival: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Plant debris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Soil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Propagative material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Insects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Weeds or non-hosts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Some pathogens produce specialized 	structures that allow them to survive 	(sclerotia, chlamydospores)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Survival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Turf of partially unrolled grass on bare soil, adjacent to laid grass, with trees in distance">
            <a:extLst>
              <a:ext uri="{FF2B5EF4-FFF2-40B4-BE49-F238E27FC236}">
                <a16:creationId xmlns:a16="http://schemas.microsoft.com/office/drawing/2014/main" id="{4515AA78-274E-1448-BB3A-FF798913FF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8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19158" y="284357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000" dirty="0">
                <a:solidFill>
                  <a:srgbClr val="191919"/>
                </a:solidFill>
                <a:latin typeface="+mj-lt"/>
              </a:rPr>
              <a:t>K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nowledge of these mechanisms is essential for </a:t>
            </a:r>
            <a:r>
              <a:rPr lang="en-US" sz="2000" dirty="0">
                <a:solidFill>
                  <a:srgbClr val="191919"/>
                </a:solidFill>
                <a:latin typeface="+mj-lt"/>
              </a:rPr>
              <a:t>the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effective control of plant diseases</a:t>
            </a: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It allows scientists to manage and control these diseases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02546" y="359765"/>
            <a:ext cx="6189454" cy="2139773"/>
            <a:chOff x="6002546" y="359765"/>
            <a:chExt cx="6189454" cy="21397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002546" y="598307"/>
              <a:ext cx="6189454" cy="1901231"/>
              <a:chOff x="5734864" y="774348"/>
              <a:chExt cx="6189454" cy="19012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734864" y="1801494"/>
                <a:ext cx="6189454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Importance of Disease Cycle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00" y="1409076"/>
              <a:ext cx="58544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598;p47">
            <a:extLst>
              <a:ext uri="{FF2B5EF4-FFF2-40B4-BE49-F238E27FC236}">
                <a16:creationId xmlns:a16="http://schemas.microsoft.com/office/drawing/2014/main" id="{0B1AAE7F-91F3-F443-B7F8-39F3F858277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199" y="659431"/>
            <a:ext cx="5702179" cy="556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7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Introduction to Plant Pathology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1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4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Eukaryotic organisms belonging to the Fungi Kingdom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Cosmopolitan and mostly terrestrial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More than 10,000 species are known to cause diseases in plants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Fungi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73;p56">
            <a:extLst>
              <a:ext uri="{FF2B5EF4-FFF2-40B4-BE49-F238E27FC236}">
                <a16:creationId xmlns:a16="http://schemas.microsoft.com/office/drawing/2014/main" id="{10195C01-E9D0-294B-937F-75B04D62D6F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16"/>
          <a:stretch/>
        </p:blipFill>
        <p:spPr>
          <a:xfrm>
            <a:off x="0" y="0"/>
            <a:ext cx="646853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82;p57">
            <a:extLst>
              <a:ext uri="{FF2B5EF4-FFF2-40B4-BE49-F238E27FC236}">
                <a16:creationId xmlns:a16="http://schemas.microsoft.com/office/drawing/2014/main" id="{7049A936-BA53-1142-AF95-332CF1B6414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816" y="2139430"/>
            <a:ext cx="4507319" cy="413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83;p57">
            <a:extLst>
              <a:ext uri="{FF2B5EF4-FFF2-40B4-BE49-F238E27FC236}">
                <a16:creationId xmlns:a16="http://schemas.microsoft.com/office/drawing/2014/main" id="{FF981DE9-C295-DE4C-9935-25A6BE1AF0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514" y="2352081"/>
            <a:ext cx="4091234" cy="39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3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691;p58">
            <a:extLst>
              <a:ext uri="{FF2B5EF4-FFF2-40B4-BE49-F238E27FC236}">
                <a16:creationId xmlns:a16="http://schemas.microsoft.com/office/drawing/2014/main" id="{B3A7D3A6-81E4-F343-904C-EE8AA419269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26" y="1573619"/>
            <a:ext cx="8818616" cy="493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754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10363" y="2843574"/>
            <a:ext cx="11220565" cy="341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Survival depends on the environmental conditions such as temperature or moisture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primarily passive using external agents such as water, air, and movement of contaminated equipment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the combination of morphological characteristics (spore shape, size, etc.) and molecular testing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3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461238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Organisms that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do not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belong to the Fungi Kingdom but share common characteristics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They are often misclassified as fungi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Include slime molds, water molds, etc.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4274"/>
            <a:chOff x="6950812" y="156565"/>
            <a:chExt cx="5241188" cy="1924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5732"/>
              <a:chOff x="6683130" y="571148"/>
              <a:chExt cx="4859946" cy="16857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Fungi-like organisms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Watch Mycologist Explains How a Slime Mold Can Solve Mazes | Currents |  WIRED">
            <a:extLst>
              <a:ext uri="{FF2B5EF4-FFF2-40B4-BE49-F238E27FC236}">
                <a16:creationId xmlns:a16="http://schemas.microsoft.com/office/drawing/2014/main" id="{8691CE31-8A65-364B-B165-9C9942AF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48101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83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961718" y="2765146"/>
            <a:ext cx="5877356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Fungi-like eukaryotes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Mycelium composed of cellulose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Reproduce sexually and asexually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 zoospores and oospores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Worst plant pathogens: </a:t>
            </a:r>
            <a:r>
              <a:rPr lang="en-US" sz="2000" b="0" i="1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Pythium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lang="en-US" sz="2000" b="0" i="1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Phytophthora</a:t>
            </a:r>
            <a:endParaRPr lang="en-US" sz="2000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Oomycetes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"/>
                <a:cs typeface="Open Sans"/>
                <a:sym typeface="Open Sans"/>
              </a:rPr>
              <a:t>Myxomycetes</a:t>
            </a:r>
            <a:endParaRPr lang="en-US" sz="4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Slime molds belonging to the Protozoa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Body is a plasmodium and produces zoospores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Cause disease by growing externally on the surface of plants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Common in warm weather after heavy rain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42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Prokaryotic organisms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Largest group of plant pathogenic prokaryotes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About 100 species are known to cause disease in plants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Bacteria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Researcher examining growth in a petrie dish">
            <a:extLst>
              <a:ext uri="{FF2B5EF4-FFF2-40B4-BE49-F238E27FC236}">
                <a16:creationId xmlns:a16="http://schemas.microsoft.com/office/drawing/2014/main" id="{0C443AE1-7E4C-EF43-8C88-B882C757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18596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736;p63">
            <a:extLst>
              <a:ext uri="{FF2B5EF4-FFF2-40B4-BE49-F238E27FC236}">
                <a16:creationId xmlns:a16="http://schemas.microsoft.com/office/drawing/2014/main" id="{A80F7301-5B4E-F641-9447-4466404BA8B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2226" y="1379620"/>
            <a:ext cx="7401164" cy="53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82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pic>
        <p:nvPicPr>
          <p:cNvPr id="9" name="Google Shape;744;p64">
            <a:extLst>
              <a:ext uri="{FF2B5EF4-FFF2-40B4-BE49-F238E27FC236}">
                <a16:creationId xmlns:a16="http://schemas.microsoft.com/office/drawing/2014/main" id="{F7A594C9-9B65-C44E-955C-0B072A667B8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5623" y="1666568"/>
            <a:ext cx="7384051" cy="48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DBD3D921-497F-F242-8FB7-D20252547D4C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299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s of cabbages growing in field">
            <a:extLst>
              <a:ext uri="{FF2B5EF4-FFF2-40B4-BE49-F238E27FC236}">
                <a16:creationId xmlns:a16="http://schemas.microsoft.com/office/drawing/2014/main" id="{407B96EB-C323-7147-B5B8-5B3BDC25CD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028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95333" y="2667548"/>
            <a:ext cx="493776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Plant pathology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 the science that studies plant diseases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It attempts to improve the chances of plant survival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Focus on: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Finding the cause 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Describing the mechanism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Looking for solutions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05264"/>
            <a:chOff x="7015396" y="359765"/>
            <a:chExt cx="5176604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66722"/>
              <a:chOff x="6786260" y="774348"/>
              <a:chExt cx="4572000" cy="1766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Pathology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Can survive on seeds, parts of the plant, or soil, but survival depends on the environmental conditions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mostly passive using external agents such as water, insects, and movement of contaminated equipment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the combination of morphological characteristics, molecular testing, chemical composition, serological reactions, and enzymatic activity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0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Nucleoprotein that multiplies only in living cells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only be seen with specialized microscopes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Composed of RNA or DNA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Virus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Man working in laboratory">
            <a:extLst>
              <a:ext uri="{FF2B5EF4-FFF2-40B4-BE49-F238E27FC236}">
                <a16:creationId xmlns:a16="http://schemas.microsoft.com/office/drawing/2014/main" id="{19713E78-5819-6446-ABA2-90AFAE9F8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7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823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  <p:pic>
        <p:nvPicPr>
          <p:cNvPr id="9" name="Google Shape;770;p67">
            <a:extLst>
              <a:ext uri="{FF2B5EF4-FFF2-40B4-BE49-F238E27FC236}">
                <a16:creationId xmlns:a16="http://schemas.microsoft.com/office/drawing/2014/main" id="{235F0B24-59BD-F146-A722-933846525BA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595718"/>
            <a:ext cx="8422470" cy="5262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7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sp>
        <p:nvSpPr>
          <p:cNvPr id="12" name="Google Shape;215;p8">
            <a:extLst>
              <a:ext uri="{FF2B5EF4-FFF2-40B4-BE49-F238E27FC236}">
                <a16:creationId xmlns:a16="http://schemas.microsoft.com/office/drawing/2014/main" id="{CADBAFCF-AB5F-4D40-91E0-25148A567D46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5F909-EEBA-FC4B-9F92-3A3259CE4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81" y="1538514"/>
            <a:ext cx="9013209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mainly using a vector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Few require long-term survival in the environment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determining the properties of the virus through pathogenicity tests, transmission assays, morphological characteristics, and immunological and nucleic acid procedures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0662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Eukaryotic organisms belonging to the Kingdom Animalia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More than ~100 species are known to feed on plants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for the naked eye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Nematodes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612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300 to 1,000 micrometers long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15-35 micrometers wide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Sexual or parthenogenetically through eggs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Nematodes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61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293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through the soil, but they move a few centimeters in one season by their power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Disseminated faster through water or movement of soil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Survival is affected by soil temperature, moisture, and aeration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&amp;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52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References</a:t>
                </a:r>
                <a:endParaRPr lang="en-US" sz="54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099B8-600F-B648-AD36-B3B550EF555F}"/>
              </a:ext>
            </a:extLst>
          </p:cNvPr>
          <p:cNvGrpSpPr/>
          <p:nvPr/>
        </p:nvGrpSpPr>
        <p:grpSpPr>
          <a:xfrm>
            <a:off x="-2145890" y="2158425"/>
            <a:ext cx="13549113" cy="6028249"/>
            <a:chOff x="5644088" y="1237560"/>
            <a:chExt cx="11497895" cy="7231546"/>
          </a:xfrm>
        </p:grpSpPr>
        <p:sp>
          <p:nvSpPr>
            <p:cNvPr id="14" name="Google Shape;825;p73">
              <a:extLst>
                <a:ext uri="{FF2B5EF4-FFF2-40B4-BE49-F238E27FC236}">
                  <a16:creationId xmlns:a16="http://schemas.microsoft.com/office/drawing/2014/main" id="{7D4246F5-81B9-DB44-A273-9B17888867DF}"/>
                </a:ext>
              </a:extLst>
            </p:cNvPr>
            <p:cNvSpPr txBox="1"/>
            <p:nvPr/>
          </p:nvSpPr>
          <p:spPr>
            <a:xfrm>
              <a:off x="8106519" y="123756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Agrios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, G. (2005).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Editorial Elsevier Academic Press.</a:t>
              </a:r>
              <a:endParaRPr sz="2200" dirty="0">
                <a:latin typeface="+mj-lt"/>
              </a:endParaRPr>
            </a:p>
          </p:txBody>
        </p:sp>
        <p:sp>
          <p:nvSpPr>
            <p:cNvPr id="15" name="Google Shape;827;p73">
              <a:extLst>
                <a:ext uri="{FF2B5EF4-FFF2-40B4-BE49-F238E27FC236}">
                  <a16:creationId xmlns:a16="http://schemas.microsoft.com/office/drawing/2014/main" id="{EE7DDC0D-2F50-0346-85AE-F24BFD363A79}"/>
                </a:ext>
              </a:extLst>
            </p:cNvPr>
            <p:cNvSpPr txBox="1"/>
            <p:nvPr/>
          </p:nvSpPr>
          <p:spPr>
            <a:xfrm>
              <a:off x="5644088" y="7995130"/>
              <a:ext cx="9031800" cy="473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Graphic: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BioRender.com</a:t>
              </a:r>
              <a:endParaRPr sz="2200" dirty="0"/>
            </a:p>
          </p:txBody>
        </p:sp>
        <p:sp>
          <p:nvSpPr>
            <p:cNvPr id="18" name="Google Shape;825;p73">
              <a:extLst>
                <a:ext uri="{FF2B5EF4-FFF2-40B4-BE49-F238E27FC236}">
                  <a16:creationId xmlns:a16="http://schemas.microsoft.com/office/drawing/2014/main" id="{893DC76C-6183-B94C-9554-379D11E01EEE}"/>
                </a:ext>
              </a:extLst>
            </p:cNvPr>
            <p:cNvSpPr txBox="1"/>
            <p:nvPr/>
          </p:nvSpPr>
          <p:spPr>
            <a:xfrm>
              <a:off x="8110079" y="3621053"/>
              <a:ext cx="9031904" cy="1137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Schumann &amp; D’Arcy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(2009).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Essential Plant Pathology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2</a:t>
              </a:r>
              <a:r>
                <a:rPr lang="en-US" sz="2200" b="0" i="0" u="none" strike="noStrike" cap="none" baseline="30000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nd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edition. American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Phytopathological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Society. </a:t>
              </a:r>
              <a:endParaRPr sz="2200" dirty="0">
                <a:latin typeface="+mj-lt"/>
              </a:endParaRPr>
            </a:p>
          </p:txBody>
        </p:sp>
        <p:sp>
          <p:nvSpPr>
            <p:cNvPr id="19" name="Google Shape;825;p73">
              <a:extLst>
                <a:ext uri="{FF2B5EF4-FFF2-40B4-BE49-F238E27FC236}">
                  <a16:creationId xmlns:a16="http://schemas.microsoft.com/office/drawing/2014/main" id="{49DD9337-9D7F-904F-AA9C-F95D6693B68F}"/>
                </a:ext>
              </a:extLst>
            </p:cNvPr>
            <p:cNvSpPr txBox="1"/>
            <p:nvPr/>
          </p:nvSpPr>
          <p:spPr>
            <a:xfrm>
              <a:off x="8110079" y="236300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Burchett &amp; Burchett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(2018). Plant Pathology. 1st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Garland Science. </a:t>
              </a:r>
              <a:endParaRPr sz="2200" dirty="0">
                <a:latin typeface="+mj-lt"/>
              </a:endParaRPr>
            </a:p>
          </p:txBody>
        </p:sp>
        <p:sp>
          <p:nvSpPr>
            <p:cNvPr id="20" name="Google Shape;825;p73">
              <a:extLst>
                <a:ext uri="{FF2B5EF4-FFF2-40B4-BE49-F238E27FC236}">
                  <a16:creationId xmlns:a16="http://schemas.microsoft.com/office/drawing/2014/main" id="{D35B7420-0A47-344D-8A9A-593A81AD674B}"/>
                </a:ext>
              </a:extLst>
            </p:cNvPr>
            <p:cNvSpPr txBox="1"/>
            <p:nvPr/>
          </p:nvSpPr>
          <p:spPr>
            <a:xfrm>
              <a:off x="8107042" y="5391419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Singh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(2017). Introduction to Principles of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Medtech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</a:t>
              </a:r>
              <a:endParaRPr sz="2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51510" y="3078094"/>
            <a:ext cx="5791199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b="0" i="0" u="none" strike="noStrike" cap="none" dirty="0">
                <a:latin typeface="+mj-lt"/>
                <a:ea typeface="Arial"/>
                <a:cs typeface="Arial"/>
                <a:sym typeface="Arial"/>
              </a:rPr>
              <a:t>Plant pathology is an integrative or </a:t>
            </a:r>
            <a:r>
              <a:rPr lang="en-US" dirty="0">
                <a:latin typeface="+mj-lt"/>
              </a:rPr>
              <a:t>multidisciplinary</a:t>
            </a:r>
            <a:r>
              <a:rPr lang="en-US" b="0" i="0" u="none" strike="noStrike" cap="none" dirty="0">
                <a:latin typeface="+mj-lt"/>
                <a:ea typeface="Arial"/>
                <a:cs typeface="Arial"/>
                <a:sym typeface="Arial"/>
              </a:rPr>
              <a:t> science </a:t>
            </a:r>
            <a:endParaRPr lang="id-ID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64898" y="359765"/>
            <a:ext cx="5987193" cy="2322376"/>
            <a:chOff x="7015396" y="359765"/>
            <a:chExt cx="5036695" cy="18662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313014" y="635629"/>
              <a:ext cx="3929030" cy="1590359"/>
              <a:chOff x="7045332" y="811670"/>
              <a:chExt cx="3929030" cy="15903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568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Pathology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045332" y="811670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171;p6">
            <a:extLst>
              <a:ext uri="{FF2B5EF4-FFF2-40B4-BE49-F238E27FC236}">
                <a16:creationId xmlns:a16="http://schemas.microsoft.com/office/drawing/2014/main" id="{9514410E-70E8-D74E-819A-BF78C5DFC93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95" y="671803"/>
            <a:ext cx="5639674" cy="55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460D82DE-B150-9043-A541-E63029CAE27C}"/>
              </a:ext>
            </a:extLst>
          </p:cNvPr>
          <p:cNvSpPr txBox="1"/>
          <p:nvPr/>
        </p:nvSpPr>
        <p:spPr>
          <a:xfrm>
            <a:off x="-1023339" y="6428727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902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Multidisciplinary: involving two or more subject areas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Vector: living organism that carries and transmit a pathogen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Disease: any harmful deviation from the normal structural or functional state of an organism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Dormancy: state of reduced metabolic activity adopted by many organisms under conditions of environmental stress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Translocation: when a chromosome break occurs in each of two nonhomologous chromosomes and the two breaks rejoin in a new arrangement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Photosynthesis: the process by which green plants and certain other organisms transform light energy into chemical energy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Cell division: the process by which cells reproduce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Spore: a reproductive cell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Bacterial "ooze”: exudate seen coming out of water-soaked lesions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Bacterial streaming:  is a leaking of bacteria out of plant tissue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6308810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98623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11. Chlorosis: is a yellowing of normally green leaves due to a lack of chlorophyll</a:t>
            </a:r>
          </a:p>
          <a:p>
            <a:pPr>
              <a:lnSpc>
                <a:spcPct val="150000"/>
              </a:lnSpc>
            </a:pPr>
            <a:r>
              <a:rPr lang="en-US" dirty="0"/>
              <a:t>12. Wilting: is the loss of rigidity of non-woody parts of plants</a:t>
            </a:r>
          </a:p>
          <a:p>
            <a:pPr>
              <a:lnSpc>
                <a:spcPct val="150000"/>
              </a:lnSpc>
            </a:pPr>
            <a:r>
              <a:rPr lang="en-US" dirty="0"/>
              <a:t>13. Necrosis: death of a circumscribed area of plant tissue as a result of disease or injury</a:t>
            </a:r>
          </a:p>
          <a:p>
            <a:pPr>
              <a:lnSpc>
                <a:spcPct val="150000"/>
              </a:lnSpc>
            </a:pPr>
            <a:r>
              <a:rPr lang="en-US" dirty="0"/>
              <a:t>14. Eukaryote: cell that possesses a clearly defined nucleus</a:t>
            </a:r>
          </a:p>
          <a:p>
            <a:pPr>
              <a:lnSpc>
                <a:spcPct val="150000"/>
              </a:lnSpc>
            </a:pPr>
            <a:r>
              <a:rPr lang="en-US" dirty="0"/>
              <a:t>15. Prokaryote: cell that lacks a distinct  nucleus and other organelles due to the absence of internal membranes</a:t>
            </a:r>
          </a:p>
          <a:p>
            <a:pPr>
              <a:lnSpc>
                <a:spcPct val="150000"/>
              </a:lnSpc>
            </a:pPr>
            <a:r>
              <a:rPr lang="en-US" dirty="0"/>
              <a:t>16. RNA (ribonucleic acid): complex compound of high molecular weight that functions in cellular protein synthesis</a:t>
            </a:r>
          </a:p>
          <a:p>
            <a:pPr>
              <a:lnSpc>
                <a:spcPct val="150000"/>
              </a:lnSpc>
            </a:pPr>
            <a:r>
              <a:rPr lang="en-US" dirty="0"/>
              <a:t>17. DNA (deoxyribonucleic acid): codes genetic information for the 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dirty="0" err="1"/>
              <a:t>transmission</a:t>
            </a:r>
            <a:r>
              <a:rPr lang="en-US" dirty="0"/>
              <a:t> of inherited traits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5995176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4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035402" y="306466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Increase knowledge about plant diseases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54063" y="4000839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Develop methods, equipment, and material for management and control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310237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P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rotect food and resources for generations to come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105854" y="1769111"/>
            <a:ext cx="561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Goals of Plant Pathology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4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Protects crops against disease and disease epidemics 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98079" y="4056823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Allows for the maintenance of food security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Provide farmers the necessary information and aids to protect their crop and their source of income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Importance of Plant Pathology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2556590" y="55983"/>
            <a:ext cx="9635411" cy="2042090"/>
            <a:chOff x="4064049" y="115652"/>
            <a:chExt cx="8105738" cy="16409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4064049" y="320716"/>
              <a:ext cx="7473104" cy="1435924"/>
              <a:chOff x="3796367" y="496757"/>
              <a:chExt cx="7473104" cy="14359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3796367" y="1413300"/>
                <a:ext cx="5798038" cy="51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n w="19050">
                      <a:noFill/>
                    </a:ln>
                    <a:latin typeface="+mj-lt"/>
                  </a:rPr>
                  <a:t>Plant Disease &amp; Crop Production</a:t>
                </a:r>
                <a:endParaRPr lang="id-ID" sz="36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626181" y="496757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831725" y="914213"/>
              <a:ext cx="43380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212;p8">
            <a:extLst>
              <a:ext uri="{FF2B5EF4-FFF2-40B4-BE49-F238E27FC236}">
                <a16:creationId xmlns:a16="http://schemas.microsoft.com/office/drawing/2014/main" id="{E6335CD8-BE44-D74A-B1D5-A54E03183FC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580" y="2435289"/>
            <a:ext cx="7725336" cy="44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4;p8">
            <a:extLst>
              <a:ext uri="{FF2B5EF4-FFF2-40B4-BE49-F238E27FC236}">
                <a16:creationId xmlns:a16="http://schemas.microsoft.com/office/drawing/2014/main" id="{5250655C-4967-954A-BB75-2B06E3092513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447" y="2705877"/>
            <a:ext cx="3138884" cy="35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59445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08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2125</Words>
  <Application>Microsoft Macintosh PowerPoint</Application>
  <PresentationFormat>Widescreen</PresentationFormat>
  <Paragraphs>371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18</cp:revision>
  <dcterms:created xsi:type="dcterms:W3CDTF">2022-01-16T16:03:08Z</dcterms:created>
  <dcterms:modified xsi:type="dcterms:W3CDTF">2022-11-21T21:07:16Z</dcterms:modified>
</cp:coreProperties>
</file>